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1" r:id="rId2"/>
    <p:sldId id="257" r:id="rId3"/>
    <p:sldId id="271" r:id="rId4"/>
    <p:sldId id="273" r:id="rId5"/>
    <p:sldId id="274" r:id="rId6"/>
    <p:sldId id="275" r:id="rId7"/>
    <p:sldId id="278" r:id="rId8"/>
    <p:sldId id="276" r:id="rId9"/>
    <p:sldId id="277" r:id="rId10"/>
    <p:sldId id="281" r:id="rId11"/>
    <p:sldId id="286" r:id="rId12"/>
    <p:sldId id="279" r:id="rId13"/>
    <p:sldId id="280" r:id="rId14"/>
    <p:sldId id="282" r:id="rId15"/>
    <p:sldId id="283" r:id="rId16"/>
    <p:sldId id="284" r:id="rId17"/>
    <p:sldId id="285" r:id="rId18"/>
    <p:sldId id="28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06" autoAdjust="0"/>
  </p:normalViewPr>
  <p:slideViewPr>
    <p:cSldViewPr snapToGrid="0">
      <p:cViewPr varScale="1">
        <p:scale>
          <a:sx n="68" d="100"/>
          <a:sy n="68" d="100"/>
        </p:scale>
        <p:origin x="616" y="7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83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3658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4150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3070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671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98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86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95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3605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356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707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936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50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8/28/2018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8/28/2018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8/28/2018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8/28/2018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8/28/2018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8/28/2018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8/28/2018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8/28/2018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8/28/2018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816" y="235670"/>
            <a:ext cx="11368726" cy="2884602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Neural Machine Translation using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62322" y="5962453"/>
            <a:ext cx="5751120" cy="763572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Richa</a:t>
            </a: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Ranjan, MSc Data Science</a:t>
            </a:r>
          </a:p>
          <a:p>
            <a:r>
              <a:rPr lang="en-US" sz="2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Supervisor: Professor Mahesan Niranjan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2F49BC-5385-49BF-84D3-2EE6E7D1A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773" y="2460395"/>
            <a:ext cx="4807669" cy="288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7027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to Sequence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4" y="1093508"/>
            <a:ext cx="10378126" cy="5279011"/>
          </a:xfrm>
        </p:spPr>
        <p:txBody>
          <a:bodyPr>
            <a:no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sequence: fed into the encoder, state vectors obtained</a:t>
            </a:r>
          </a:p>
          <a:p>
            <a:pPr marL="0" indent="0">
              <a:buFont typeface="Arial" pitchFamily="34" charset="0"/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(No. of pairs, Max Hindi sentence length)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vectors from the encoder fed into the decoder, along with target sequence</a:t>
            </a:r>
          </a:p>
          <a:p>
            <a:pPr marL="0" indent="0">
              <a:buNone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(No. of pairs, Max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Eng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sentence length)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the next character (here, using highest probability of </a:t>
            </a:r>
            <a:r>
              <a:rPr lang="en-IN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layer and Beam Search)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Decoder output: same as decoder input, offset by 1 timestep.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Append this new character to the target sequence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Repeat this until &lt;EOS&gt; or character max limit reached.</a:t>
            </a:r>
          </a:p>
        </p:txBody>
      </p:sp>
    </p:spTree>
    <p:extLst>
      <p:ext uri="{BB962C8B-B14F-4D97-AF65-F5344CB8AC3E}">
        <p14:creationId xmlns:p14="http://schemas.microsoft.com/office/powerpoint/2010/main" val="34069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498C5-F30C-4D37-9E1F-B15908D62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60257"/>
            <a:ext cx="9601200" cy="820131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D70FD-2488-48DE-A9D2-C1DF14AE9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102937"/>
            <a:ext cx="9601200" cy="4688264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is processed batch by batch while training, for parallel processing in case of massive data such as this.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trained for 10 epochs in about 44 hours!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53974F-DB81-434E-A004-04DE708FD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767" y="2608083"/>
            <a:ext cx="4801045" cy="3321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AB1D37-8FB5-41FE-85CB-3F3B3CE263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886" y="2592371"/>
            <a:ext cx="4825400" cy="332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0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FE460-04E9-4793-8A72-D051E10D1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11622"/>
            <a:ext cx="9601200" cy="787619"/>
          </a:xfrm>
        </p:spPr>
        <p:txBody>
          <a:bodyPr>
            <a:noAutofit/>
          </a:bodyPr>
          <a:lstStyle/>
          <a:p>
            <a:pPr algn="ctr"/>
            <a:r>
              <a:rPr lang="en-I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to Sequence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56785F-0F4D-441B-8ABE-E02A3B7B0F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1150070"/>
            <a:ext cx="9601200" cy="4873658"/>
          </a:xfrm>
        </p:spPr>
      </p:pic>
    </p:spTree>
    <p:extLst>
      <p:ext uri="{BB962C8B-B14F-4D97-AF65-F5344CB8AC3E}">
        <p14:creationId xmlns:p14="http://schemas.microsoft.com/office/powerpoint/2010/main" val="162325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7027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3" y="895547"/>
            <a:ext cx="11236751" cy="5005632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was initially trained on German-English data to understand the training logistics of text data using Neural Networks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BLEU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Bilingual Evaluation Understudy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most commonly used automatic evaluation metric in MT community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German-English data, the highest BLEU score achieved was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0.31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E90BD3-580E-4E11-9708-37CF8D620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99" y="2022529"/>
            <a:ext cx="9727676" cy="223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88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7027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Hindi-English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3" y="895546"/>
            <a:ext cx="11236751" cy="5316717"/>
          </a:xfrm>
        </p:spPr>
        <p:txBody>
          <a:bodyPr>
            <a:no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predictions from the model: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sample sentences were tested and compared with the output from Google Translate: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best BLEU score achieved by the model: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0.33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(training set) and 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0.30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(test set)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F38C00-7F20-4E8D-A733-FDAF6FA38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42" y="3375033"/>
            <a:ext cx="11129612" cy="19511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F0D560-0BEB-4CE9-ACA1-F9FEFF88E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042" y="1341747"/>
            <a:ext cx="10706650" cy="136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67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31975"/>
            <a:ext cx="10378126" cy="66471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BLEU Score Comparison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ADD52F-E73D-4B91-9B09-E4814E575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004" y="796693"/>
            <a:ext cx="4265178" cy="27271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07CAC2-C23F-48C4-8905-84A876BC2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2819" y="796693"/>
            <a:ext cx="4426177" cy="26470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52E9F25-3FCA-46F1-A031-D3C5CD9414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472" y="3483908"/>
            <a:ext cx="4438878" cy="25773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6F1348B-8324-4E37-9330-3806B2F1BE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2818" y="3429000"/>
            <a:ext cx="4426177" cy="257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04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7027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Analysis and 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3" y="895546"/>
            <a:ext cx="11475449" cy="5344997"/>
          </a:xfrm>
        </p:spPr>
        <p:txBody>
          <a:bodyPr>
            <a:no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BLEU scores decrease as the sentence length increases.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 does not perform very well on long sentences.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Frequency of word occurrences contribute a great deal towards the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translation accuracies.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Beam width could be increased to get more possible translations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&lt;OOV&gt; words will not be translated.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FE1176-E9AC-4288-905D-5BC06C179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532" y="895546"/>
            <a:ext cx="8540683" cy="17156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EB31F0-0FB6-4915-9193-2F80D56AE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4458" y="2611225"/>
            <a:ext cx="4159464" cy="354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4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7027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sum up…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4" y="1074656"/>
            <a:ext cx="10378126" cy="4967925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faced: pre-processing of data, limited vocabulary, computational limitations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enhancements: Web application development for interactive translations, improved BLEU scores (there’s always a scope!)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used: Python programming language, Linux OS, GPU that supports the CUDA® Deep Neural Network library (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cuDNN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designed for Nvidia GPUs.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outcome: understanding of efficient training methodologies for Deep Neural Networks and building a model which is good enough to be trained on any language pairs (special linguistic features to be considered)</a:t>
            </a:r>
          </a:p>
        </p:txBody>
      </p:sp>
    </p:spTree>
    <p:extLst>
      <p:ext uri="{BB962C8B-B14F-4D97-AF65-F5344CB8AC3E}">
        <p14:creationId xmlns:p14="http://schemas.microsoft.com/office/powerpoint/2010/main" val="231417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4044" y="2064471"/>
            <a:ext cx="6051223" cy="1179136"/>
          </a:xfrm>
        </p:spPr>
        <p:txBody>
          <a:bodyPr>
            <a:noAutofit/>
          </a:bodyPr>
          <a:lstStyle/>
          <a:p>
            <a:pPr algn="ctr"/>
            <a:r>
              <a:rPr lang="en-US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Questions?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04572C4-DEB9-4480-85F9-05DA75846F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9" r="19849"/>
          <a:stretch/>
        </p:blipFill>
        <p:spPr>
          <a:xfrm>
            <a:off x="1197181" y="718008"/>
            <a:ext cx="4066010" cy="505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896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192769"/>
            <a:ext cx="9601200" cy="721631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</a:t>
            </a:r>
            <a:endParaRPr lang="en-US" sz="54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4" y="801278"/>
            <a:ext cx="10378126" cy="5665509"/>
          </a:xfrm>
        </p:spPr>
        <p:txBody>
          <a:bodyPr>
            <a:noAutofit/>
          </a:bodyPr>
          <a:lstStyle/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AIM: To build a Machine Translation system using Deep Neural Networks</a:t>
            </a:r>
          </a:p>
          <a:p>
            <a:pPr marL="0" indent="0">
              <a:buNone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Languages involved: </a:t>
            </a:r>
            <a:r>
              <a:rPr lang="en-IN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Hindi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English</a:t>
            </a: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aimed at achieving higher translation accuracies than state-of-the-art machines.</a:t>
            </a:r>
          </a:p>
          <a:p>
            <a:pPr marL="0" indent="0">
              <a:buNone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Scope: To demonstrate the empirical process of training a Deep Neural Network to obtain maximum efficiency in the said task</a:t>
            </a:r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85360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Learning: Why the “Buzz”?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4" y="1508289"/>
            <a:ext cx="10378126" cy="4958498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has achieved near-human accuracies in a range of applications.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major breakthrough was in 2006, when Geoff Hinton proposed the idea of Deep Belief Networks.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2012, the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ImageNet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challenge was held, where machines were trained to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around 1000 categories of objects.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AlexNet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Alex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Krizhevsky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Ilya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Sutskever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Georey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Hinton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brought about the revolution with even deeper networks.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Further,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broadening with </a:t>
            </a:r>
            <a:r>
              <a:rPr lang="en-IN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GoogleNet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massive deepening of networks with </a:t>
            </a:r>
            <a:r>
              <a:rPr lang="en-IN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ResNet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came into picture with networks as deep as 152 layers!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64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74048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</a:t>
            </a:r>
            <a:r>
              <a:rPr lang="en-US" sz="5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4" y="933254"/>
            <a:ext cx="10378126" cy="5194169"/>
          </a:xfrm>
        </p:spPr>
        <p:txBody>
          <a:bodyPr>
            <a:noAutofit/>
          </a:bodyPr>
          <a:lstStyle/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Recurrent Neural Networks (RNNs) are instrumental in applications involving sequential data, e.g. Machine Translation, Speech Recognition etc..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 sequences involve processing each word at a time step.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Sequential data requires information persistence, similar to a human processing the data.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Neural Networks cannot handle such dependencies.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RNNs provide mechanisms to pass activation values from the previous step to the next, with the use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feedback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loops.</a:t>
            </a:r>
          </a:p>
          <a:p>
            <a:pPr marL="506412" lvl="2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651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7027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4" y="1046376"/>
            <a:ext cx="10378126" cy="5618855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Addresses the vanishing or exploding gradient problems in RNNs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 Short-Term Memory (LSTMs) are used to learn long-term dependencies efficiently in a sequential data.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sentences: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cat, which ate fruits, milk, cookies,……</a:t>
            </a:r>
            <a:r>
              <a:rPr lang="en-US" sz="24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full.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The cats, which ate fruits, milk, cookies,……</a:t>
            </a:r>
            <a:r>
              <a:rPr lang="en-US" sz="24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were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full.</a:t>
            </a:r>
          </a:p>
          <a:p>
            <a:pPr marL="506412" lvl="2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LSTMs contain 4 layers in each repeating network.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forget/change a memory, gates are used, which saturate at 0 and 1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67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853394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Architecture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B383D82-DF35-4EB7-AAD4-C906EB19E5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170" y="1046163"/>
            <a:ext cx="10963372" cy="5156674"/>
          </a:xfrm>
        </p:spPr>
      </p:pic>
    </p:spTree>
    <p:extLst>
      <p:ext uri="{BB962C8B-B14F-4D97-AF65-F5344CB8AC3E}">
        <p14:creationId xmlns:p14="http://schemas.microsoft.com/office/powerpoint/2010/main" val="420038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F181B-2366-4BFF-B4E8-8F87FCA80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16818"/>
            <a:ext cx="9601200" cy="735290"/>
          </a:xfrm>
        </p:spPr>
        <p:txBody>
          <a:bodyPr>
            <a:noAutofit/>
          </a:bodyPr>
          <a:lstStyle/>
          <a:p>
            <a:pPr algn="ctr"/>
            <a:r>
              <a:rPr lang="en-IN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Equations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56F264-CDD8-4AA2-BB0C-A02E618A5C8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295400" y="1112363"/>
                <a:ext cx="9601200" cy="4678838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IN" sz="2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Inputs:   </a:t>
                </a:r>
                <a:r>
                  <a:rPr lang="en-IN" sz="2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z(t) = </a:t>
                </a:r>
                <a:r>
                  <a:rPr lang="fr-FR" sz="2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x(t), y(t - 1)</a:t>
                </a:r>
              </a:p>
              <a:p>
                <a:pPr marL="0" indent="0">
                  <a:buNone/>
                </a:pPr>
                <a:endParaRPr lang="fr-FR" sz="26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fr-FR" sz="2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Network updates: </a:t>
                </a:r>
                <a:endParaRPr lang="en-IN" sz="26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de-DE" sz="2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14:m>
                  <m:oMath xmlns:m="http://schemas.openxmlformats.org/officeDocument/2006/math">
                    <m:r>
                      <a:rPr lang="de-DE" sz="2600" b="1" i="1">
                        <a:latin typeface="Cambria Math" panose="02040503050406030204" pitchFamily="18" charset="0"/>
                      </a:rPr>
                      <m:t>𝒇</m:t>
                    </m:r>
                    <m:d>
                      <m:dPr>
                        <m:ctrlPr>
                          <a:rPr lang="de-DE" sz="2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de-DE" sz="26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600" b="1" i="1">
                        <a:latin typeface="Cambria Math" panose="02040503050406030204" pitchFamily="18" charset="0"/>
                      </a:rPr>
                      <m:t>𝝈</m:t>
                    </m:r>
                    <m:d>
                      <m:dPr>
                        <m:ctrlPr>
                          <a:rPr lang="de-DE" sz="2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6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2600" b="1" i="1">
                                <a:latin typeface="Cambria Math" panose="02040503050406030204" pitchFamily="18" charset="0"/>
                              </a:rPr>
                              <m:t>𝑾</m:t>
                            </m:r>
                          </m:e>
                          <m:sub>
                            <m:r>
                              <a:rPr lang="de-DE" sz="2600" b="1" i="1">
                                <a:latin typeface="Cambria Math" panose="02040503050406030204" pitchFamily="18" charset="0"/>
                              </a:rPr>
                              <m:t>𝒇</m:t>
                            </m:r>
                          </m:sub>
                        </m:sSub>
                        <m:r>
                          <a:rPr lang="de-DE" sz="2600" b="1" i="1">
                            <a:latin typeface="Cambria Math" panose="02040503050406030204" pitchFamily="18" charset="0"/>
                          </a:rPr>
                          <m:t>𝒛</m:t>
                        </m:r>
                        <m:d>
                          <m:dPr>
                            <m:ctrlPr>
                              <a:rPr lang="de-DE" sz="26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1" i="1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</m:e>
                    </m:d>
                  </m:oMath>
                </a14:m>
                <a:r>
                  <a:rPr lang="fr-FR" sz="2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</a:t>
                </a:r>
                <a:r>
                  <a:rPr lang="de-DE" sz="2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		</a:t>
                </a:r>
                <a:r>
                  <a:rPr lang="de-DE" sz="2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de-DE" sz="2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de-DE" sz="26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600" b="1" i="1">
                        <a:latin typeface="Cambria Math" panose="02040503050406030204" pitchFamily="18" charset="0"/>
                      </a:rPr>
                      <m:t>𝝈</m:t>
                    </m:r>
                    <m:d>
                      <m:dPr>
                        <m:ctrlPr>
                          <a:rPr lang="de-DE" sz="2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6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2600" b="1" i="1">
                                <a:latin typeface="Cambria Math" panose="02040503050406030204" pitchFamily="18" charset="0"/>
                              </a:rPr>
                              <m:t>𝑾</m:t>
                            </m:r>
                          </m:e>
                          <m:sub>
                            <m:r>
                              <a:rPr lang="en-IN" sz="2600" b="1" i="1">
                                <a:latin typeface="Cambria Math" panose="02040503050406030204" pitchFamily="18" charset="0"/>
                              </a:rPr>
                              <m:t>𝒈</m:t>
                            </m:r>
                          </m:sub>
                        </m:sSub>
                        <m:r>
                          <a:rPr lang="de-DE" sz="2600" b="1" i="1">
                            <a:latin typeface="Cambria Math" panose="02040503050406030204" pitchFamily="18" charset="0"/>
                          </a:rPr>
                          <m:t>𝒛</m:t>
                        </m:r>
                        <m:d>
                          <m:dPr>
                            <m:ctrlPr>
                              <a:rPr lang="de-DE" sz="26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1" i="1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</m:e>
                    </m:d>
                  </m:oMath>
                </a14:m>
                <a:endParaRPr lang="fr-FR" sz="2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de-DE" sz="2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</a:t>
                </a:r>
                <a:r>
                  <a:rPr lang="de-DE" sz="2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de-DE" sz="2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de-DE" sz="26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IN" sz="2600" b="1" i="1">
                        <a:latin typeface="Cambria Math" panose="02040503050406030204" pitchFamily="18" charset="0"/>
                      </a:rPr>
                      <m:t>𝒕𝒂𝒏𝒉</m:t>
                    </m:r>
                    <m:d>
                      <m:dPr>
                        <m:ctrlPr>
                          <a:rPr lang="de-DE" sz="2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6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2600" b="1" i="1">
                                <a:latin typeface="Cambria Math" panose="02040503050406030204" pitchFamily="18" charset="0"/>
                              </a:rPr>
                              <m:t>𝑾</m:t>
                            </m:r>
                          </m:e>
                          <m:sub>
                            <m:r>
                              <a:rPr lang="en-IN" sz="2600" b="1" i="1">
                                <a:latin typeface="Cambria Math" panose="02040503050406030204" pitchFamily="18" charset="0"/>
                              </a:rPr>
                              <m:t>𝒉</m:t>
                            </m:r>
                          </m:sub>
                        </m:sSub>
                        <m:r>
                          <a:rPr lang="de-DE" sz="2600" b="1" i="1">
                            <a:latin typeface="Cambria Math" panose="02040503050406030204" pitchFamily="18" charset="0"/>
                          </a:rPr>
                          <m:t>𝒛</m:t>
                        </m:r>
                        <m:d>
                          <m:dPr>
                            <m:ctrlPr>
                              <a:rPr lang="de-DE" sz="26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1" i="1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</m:e>
                    </m:d>
                    <m:r>
                      <a:rPr lang="de-DE" sz="26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26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:r>
                  <a:rPr lang="de-DE" sz="2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de-DE" sz="2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600" b="1" i="1">
                            <a:latin typeface="Cambria Math" panose="02040503050406030204" pitchFamily="18" charset="0"/>
                          </a:rPr>
                          <m:t>𝒕</m:t>
                        </m:r>
                      </m:e>
                    </m:d>
                    <m:r>
                      <a:rPr lang="de-DE" sz="2600" b="1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sz="2600" b="1" i="1">
                        <a:latin typeface="Cambria Math" panose="02040503050406030204" pitchFamily="18" charset="0"/>
                      </a:rPr>
                      <m:t>𝝈</m:t>
                    </m:r>
                    <m:d>
                      <m:dPr>
                        <m:ctrlPr>
                          <a:rPr lang="de-DE" sz="26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sz="26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IN" sz="2600" b="1" i="1">
                                <a:latin typeface="Cambria Math" panose="02040503050406030204" pitchFamily="18" charset="0"/>
                              </a:rPr>
                              <m:t>𝑾</m:t>
                            </m:r>
                          </m:e>
                          <m:sub>
                            <m:r>
                              <a:rPr lang="en-IN" sz="2600" b="1" i="1">
                                <a:latin typeface="Cambria Math" panose="02040503050406030204" pitchFamily="18" charset="0"/>
                              </a:rPr>
                              <m:t>𝒐</m:t>
                            </m:r>
                          </m:sub>
                        </m:sSub>
                        <m:r>
                          <a:rPr lang="de-DE" sz="2600" b="1" i="1">
                            <a:latin typeface="Cambria Math" panose="02040503050406030204" pitchFamily="18" charset="0"/>
                          </a:rPr>
                          <m:t>𝒛</m:t>
                        </m:r>
                        <m:d>
                          <m:dPr>
                            <m:ctrlPr>
                              <a:rPr lang="de-DE" sz="26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600" b="1" i="1">
                                <a:latin typeface="Cambria Math" panose="02040503050406030204" pitchFamily="18" charset="0"/>
                              </a:rPr>
                              <m:t>𝒕</m:t>
                            </m:r>
                          </m:e>
                        </m:d>
                      </m:e>
                    </m:d>
                  </m:oMath>
                </a14:m>
                <a:endParaRPr lang="fr-FR" sz="26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fr-FR" sz="2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fr-FR" sz="2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Long-</a:t>
                </a:r>
                <a:r>
                  <a:rPr lang="fr-FR" sz="26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term</a:t>
                </a:r>
                <a:r>
                  <a:rPr lang="fr-FR" sz="2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memory update:</a:t>
                </a:r>
              </a:p>
              <a:p>
                <a:pPr marL="0" indent="0">
                  <a:buNone/>
                </a:pPr>
                <a:r>
                  <a:rPr lang="fr-FR" sz="2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:r>
                  <a:rPr lang="fr-FR" sz="2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IN" sz="2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c(t) = f(t)* c(t - 1) + g(t) * h(t)</a:t>
                </a:r>
              </a:p>
              <a:p>
                <a:pPr marL="0" indent="0">
                  <a:buNone/>
                </a:pPr>
                <a:endParaRPr lang="en-IN" sz="2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sz="2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Output: </a:t>
                </a:r>
                <a:r>
                  <a:rPr lang="fr-FR" sz="2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y(t) = o(t) * </a:t>
                </a:r>
                <a:r>
                  <a:rPr lang="fr-FR" sz="2600" b="1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tanh</a:t>
                </a:r>
                <a:r>
                  <a:rPr lang="fr-FR" sz="26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(c(t))</a:t>
                </a:r>
              </a:p>
              <a:p>
                <a:endParaRPr lang="en-IN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C56F264-CDD8-4AA2-BB0C-A02E618A5C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95400" y="1112363"/>
                <a:ext cx="9601200" cy="4678838"/>
              </a:xfrm>
              <a:blipFill>
                <a:blip r:embed="rId2"/>
                <a:stretch>
                  <a:fillRect l="-762" t="-2734" b="-208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615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7027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Corpus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4" y="895546"/>
            <a:ext cx="10378126" cy="5590095"/>
          </a:xfrm>
        </p:spPr>
        <p:txBody>
          <a:bodyPr>
            <a:no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Hindi-English parallel corpora of 1,492,827 sentences, from IIT Bombay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1.85% of the words in Hindi document were in English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 length of English sentences = 2178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 length of </a:t>
            </a:r>
            <a:r>
              <a:rPr lang="en-I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Hindi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sentences = 2068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length of English sentences ≈ 14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length of </a:t>
            </a:r>
            <a:r>
              <a:rPr lang="en-IN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Hindi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sentences ≈ 15</a:t>
            </a:r>
          </a:p>
          <a:p>
            <a:pPr marL="0" indent="0">
              <a:buNone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Challenges: Handling different language text in English document, handling outliers, script differences, bad text, inconsistencies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54A945-40DD-49AF-A7BB-94D6AE899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1230" y="1907208"/>
            <a:ext cx="4483330" cy="321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80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474" y="192769"/>
            <a:ext cx="10378126" cy="7027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474" y="895546"/>
            <a:ext cx="10378126" cy="5769685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Clean,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tokenize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index the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each input and output sequence are encoded to integers and padded to the maximum length for uniformity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Weights for each word are learnt and updated throughout the training process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Probability for each word’s occurrence in the sequence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Decode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Reverse mapping of the index with maximum probability, using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Beam Search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90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442</TotalTime>
  <Words>846</Words>
  <Application>Microsoft Office PowerPoint</Application>
  <PresentationFormat>Widescreen</PresentationFormat>
  <Paragraphs>137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Cambria Math</vt:lpstr>
      <vt:lpstr>Courier New</vt:lpstr>
      <vt:lpstr>Times New Roman</vt:lpstr>
      <vt:lpstr>Diamond Grid 16x9</vt:lpstr>
      <vt:lpstr>Neural Machine Translation using Deep Learning</vt:lpstr>
      <vt:lpstr>AIM</vt:lpstr>
      <vt:lpstr>Deep Learning: Why the “Buzz”?</vt:lpstr>
      <vt:lpstr>Recurrent Neural Networks</vt:lpstr>
      <vt:lpstr>LSTM</vt:lpstr>
      <vt:lpstr>LSTM Architecture</vt:lpstr>
      <vt:lpstr>LSTM Equations</vt:lpstr>
      <vt:lpstr>The Corpus</vt:lpstr>
      <vt:lpstr>Model Design</vt:lpstr>
      <vt:lpstr>Sequence to Sequence</vt:lpstr>
      <vt:lpstr>Training Parameters</vt:lpstr>
      <vt:lpstr>Sequence to Sequence Model</vt:lpstr>
      <vt:lpstr>Test Model</vt:lpstr>
      <vt:lpstr>Hindi-English Results</vt:lpstr>
      <vt:lpstr>BLEU Score Comparison</vt:lpstr>
      <vt:lpstr>Error Analysis and Limitations</vt:lpstr>
      <vt:lpstr>To sum up…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Machine Translation</dc:title>
  <dc:creator>Richa Ranjan</dc:creator>
  <cp:lastModifiedBy>Richa Ranjan</cp:lastModifiedBy>
  <cp:revision>30</cp:revision>
  <dcterms:created xsi:type="dcterms:W3CDTF">2018-08-28T10:59:04Z</dcterms:created>
  <dcterms:modified xsi:type="dcterms:W3CDTF">2018-08-28T23:41:53Z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